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6" name="Kép 85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87" name="Kép 86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400" strike="noStrike">
                <a:solidFill>
                  <a:srgbClr val="775F55"/>
                </a:solidFill>
                <a:latin typeface="Tw Cen MT"/>
              </a:rPr>
              <a:t>Mintacím szerkesztése</a:t>
            </a:r>
            <a:endParaRPr/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1400" strike="noStrike">
                <a:solidFill>
                  <a:srgbClr val="775F55"/>
                </a:solidFill>
                <a:latin typeface="Tw Cen MT"/>
              </a:rPr>
              <a:t>2016. 4. 14.</a:t>
            </a:r>
            <a:endParaRPr/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72E368AA-84CA-4960-98EA-821489AB665A}" type="slidenum">
              <a:rPr lang="hu-HU" sz="1400" b="1" strike="noStrike">
                <a:solidFill>
                  <a:srgbClr val="FFFFFF"/>
                </a:solidFill>
                <a:latin typeface="Tw Cen MT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53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hu-HU" sz="2900" strike="noStrike">
                <a:solidFill>
                  <a:srgbClr val="000000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 sz="2900" strike="noStrike">
                <a:solidFill>
                  <a:srgbClr val="000000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 sz="2900" strike="noStrike">
                <a:solidFill>
                  <a:srgbClr val="000000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 sz="2900" strike="noStrike">
                <a:solidFill>
                  <a:srgbClr val="000000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 sz="2900" strike="noStrike">
                <a:solidFill>
                  <a:srgbClr val="000000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 sz="2900" strike="noStrike">
                <a:solidFill>
                  <a:srgbClr val="000000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r>
              <a:rPr lang="hu-HU" sz="2900" strike="noStrike">
                <a:solidFill>
                  <a:srgbClr val="000000"/>
                </a:solidFill>
                <a:latin typeface="Tw Cen MT"/>
              </a:rPr>
              <a:t>Seventh Outline LevelMintaszöveg szerkesztése</a:t>
            </a:r>
            <a:endParaRPr/>
          </a:p>
          <a:p>
            <a:pPr lvl="1">
              <a:lnSpc>
                <a:spcPct val="100000"/>
              </a:lnSpc>
              <a:buSzPct val="70000"/>
              <a:buFont typeface="Wingdings 2" charset="2"/>
              <a:buChar char=""/>
            </a:pPr>
            <a:r>
              <a:rPr lang="hu-HU" sz="2600" strike="noStrike">
                <a:solidFill>
                  <a:srgbClr val="000000"/>
                </a:solidFill>
                <a:latin typeface="Tw Cen MT"/>
              </a:rPr>
              <a:t>Második szint</a:t>
            </a:r>
            <a:endParaRPr/>
          </a:p>
          <a:p>
            <a:pPr lvl="2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hu-HU" sz="2300" strike="noStrike">
                <a:solidFill>
                  <a:srgbClr val="000000"/>
                </a:solidFill>
                <a:latin typeface="Tw Cen MT"/>
              </a:rPr>
              <a:t>Harmadik szint</a:t>
            </a:r>
            <a:endParaRPr/>
          </a:p>
          <a:p>
            <a:pPr lvl="3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hu-HU" sz="2000" strike="noStrike">
                <a:solidFill>
                  <a:srgbClr val="000000"/>
                </a:solidFill>
                <a:latin typeface="Tw Cen MT"/>
              </a:rPr>
              <a:t>Negyedik szint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" charset="2"/>
              <a:buChar char=""/>
            </a:pPr>
            <a:r>
              <a:rPr lang="hu-HU" sz="2000" strike="noStrike">
                <a:solidFill>
                  <a:srgbClr val="000000"/>
                </a:solidFill>
                <a:latin typeface="Tw Cen MT"/>
              </a:rPr>
              <a:t>Ötödik szint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585207-EABD-4DD8-ACD9-CC6D335FA767}" type="datetimeFigureOut">
              <a:rPr lang="hu-HU" smtClean="0"/>
              <a:pPr/>
              <a:t>2016.04.14.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D77A22-0344-4C9E-B497-03C1CF366B1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362320" y="1643040"/>
            <a:ext cx="6476760" cy="3857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hu-HU" sz="4400" b="1" strike="noStrike" cap="all" dirty="0" err="1">
                <a:solidFill>
                  <a:srgbClr val="EBDDC3"/>
                </a:solidFill>
                <a:latin typeface="Tw Cen MT"/>
              </a:rPr>
              <a:t>Brain</a:t>
            </a:r>
            <a:r>
              <a:rPr lang="hu-HU" sz="4400" b="1" strike="noStrike" cap="all" dirty="0">
                <a:solidFill>
                  <a:srgbClr val="EBDDC3"/>
                </a:solidFill>
                <a:latin typeface="Tw Cen MT"/>
              </a:rPr>
              <a:t> </a:t>
            </a:r>
            <a:r>
              <a:rPr lang="hu-HU" sz="4400" b="1" strike="noStrike" cap="all" dirty="0" err="1">
                <a:solidFill>
                  <a:srgbClr val="EBDDC3"/>
                </a:solidFill>
                <a:latin typeface="Tw Cen MT"/>
              </a:rPr>
              <a:t>graphs</a:t>
            </a:r>
            <a:r>
              <a:rPr lang="hu-HU" sz="4400" b="1" strike="noStrike" cap="all" dirty="0">
                <a:solidFill>
                  <a:srgbClr val="EBDDC3"/>
                </a:solidFill>
                <a:latin typeface="Tw Cen MT"/>
              </a:rPr>
              <a:t> of </a:t>
            </a:r>
            <a:r>
              <a:rPr lang="hu-HU" sz="4400" b="1" strike="noStrike" cap="all" dirty="0" err="1">
                <a:solidFill>
                  <a:srgbClr val="EBDDC3"/>
                </a:solidFill>
                <a:latin typeface="Tw Cen MT"/>
              </a:rPr>
              <a:t>Women</a:t>
            </a:r>
            <a:r>
              <a:rPr lang="hu-HU" sz="4400" b="1" strike="noStrike" cap="all" dirty="0">
                <a:solidFill>
                  <a:srgbClr val="EBDDC3"/>
                </a:solidFill>
                <a:latin typeface="Tw Cen MT"/>
              </a:rPr>
              <a:t> and </a:t>
            </a:r>
            <a:r>
              <a:rPr lang="hu-HU" sz="4400" b="1" strike="noStrike" cap="all" dirty="0" err="1">
                <a:solidFill>
                  <a:srgbClr val="EBDDC3"/>
                </a:solidFill>
                <a:latin typeface="Tw Cen MT"/>
              </a:rPr>
              <a:t>Men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2362320" y="6050160"/>
            <a:ext cx="6705360" cy="68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2600" strike="noStrike">
                <a:solidFill>
                  <a:srgbClr val="FFFFFF"/>
                </a:solidFill>
                <a:latin typeface="Tw Cen MT"/>
              </a:rPr>
              <a:t>Balázs Szalkai, ELTE Institute of Mathematics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3600" strike="noStrike" dirty="0" err="1">
                <a:solidFill>
                  <a:srgbClr val="775F55"/>
                </a:solidFill>
                <a:latin typeface="Tw Cen MT"/>
              </a:rPr>
              <a:t>What</a:t>
            </a:r>
            <a:r>
              <a:rPr lang="hu-HU" sz="3600" strike="noStrike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hu-HU" sz="3600" strike="noStrike" dirty="0" err="1">
                <a:solidFill>
                  <a:srgbClr val="775F55"/>
                </a:solidFill>
                <a:latin typeface="Tw Cen MT"/>
              </a:rPr>
              <a:t>we</a:t>
            </a:r>
            <a:r>
              <a:rPr lang="hu-HU" sz="3600" strike="noStrike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hu-HU" sz="3600" strike="noStrike" dirty="0" err="1">
                <a:solidFill>
                  <a:srgbClr val="775F55"/>
                </a:solidFill>
                <a:latin typeface="Tw Cen MT"/>
              </a:rPr>
              <a:t>know</a:t>
            </a:r>
            <a:r>
              <a:rPr lang="hu-HU" sz="3600" strike="noStrike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hu-HU" sz="3600" strike="noStrike" dirty="0" err="1">
                <a:solidFill>
                  <a:srgbClr val="775F55"/>
                </a:solidFill>
                <a:latin typeface="Tw Cen MT"/>
              </a:rPr>
              <a:t>about</a:t>
            </a:r>
            <a:r>
              <a:rPr lang="hu-HU" sz="3600" strike="noStrike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hu-HU" sz="3600" strike="noStrike" dirty="0" err="1">
                <a:solidFill>
                  <a:srgbClr val="775F55"/>
                </a:solidFill>
                <a:latin typeface="Tw Cen MT"/>
              </a:rPr>
              <a:t>brain</a:t>
            </a:r>
            <a:r>
              <a:rPr lang="hu-HU" sz="3600" strike="noStrike" dirty="0">
                <a:solidFill>
                  <a:srgbClr val="775F55"/>
                </a:solidFill>
                <a:latin typeface="Tw Cen MT"/>
              </a:rPr>
              <a:t> and </a:t>
            </a:r>
            <a:r>
              <a:rPr lang="hu-HU" sz="3600" strike="noStrike" dirty="0" err="1">
                <a:solidFill>
                  <a:srgbClr val="775F55"/>
                </a:solidFill>
                <a:latin typeface="Tw Cen MT"/>
              </a:rPr>
              <a:t>gender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642960" y="185724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Females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have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…</a:t>
            </a:r>
            <a:endParaRPr/>
          </a:p>
          <a:p>
            <a:pPr lvl="1">
              <a:lnSpc>
                <a:spcPct val="100000"/>
              </a:lnSpc>
              <a:buSzPct val="70000"/>
              <a:buFont typeface="Arial" pitchFamily="34" charset="0"/>
              <a:buChar char="•"/>
            </a:pP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smaller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brains</a:t>
            </a:r>
            <a:endParaRPr/>
          </a:p>
          <a:p>
            <a:pPr lvl="1">
              <a:lnSpc>
                <a:spcPct val="100000"/>
              </a:lnSpc>
              <a:buSzPct val="70000"/>
              <a:buFont typeface="Arial" pitchFamily="34" charset="0"/>
              <a:buChar char="•"/>
            </a:pP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larger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gray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/</a:t>
            </a: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white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ratio</a:t>
            </a:r>
            <a:endParaRPr/>
          </a:p>
          <a:p>
            <a:pPr lvl="1">
              <a:lnSpc>
                <a:spcPct val="100000"/>
              </a:lnSpc>
              <a:buSzPct val="70000"/>
              <a:buFont typeface="Arial" pitchFamily="34" charset="0"/>
              <a:buChar char="•"/>
            </a:pP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larger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cortical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thickness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and </a:t>
            </a: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cortical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complexity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Hippocampus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and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amygdala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Homosexuality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and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brain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characteristics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of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the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opposite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smtClean="0">
                <a:solidFill>
                  <a:srgbClr val="000000"/>
                </a:solidFill>
                <a:latin typeface="Tw Cen MT"/>
              </a:rPr>
              <a:t>sex (</a:t>
            </a:r>
            <a:r>
              <a:rPr lang="hu-HU" sz="2900" strike="noStrike" dirty="0" err="1" smtClean="0">
                <a:solidFill>
                  <a:srgbClr val="000000"/>
                </a:solidFill>
                <a:latin typeface="Tw Cen MT"/>
              </a:rPr>
              <a:t>Savic</a:t>
            </a:r>
            <a:r>
              <a:rPr lang="hu-HU" sz="2900" strike="noStrike" dirty="0" smtClean="0">
                <a:solidFill>
                  <a:srgbClr val="000000"/>
                </a:solidFill>
                <a:latin typeface="Tw Cen MT"/>
              </a:rPr>
              <a:t>, </a:t>
            </a:r>
            <a:r>
              <a:rPr lang="hu-HU" sz="2900" strike="noStrike" dirty="0" err="1" smtClean="0">
                <a:solidFill>
                  <a:srgbClr val="000000"/>
                </a:solidFill>
                <a:latin typeface="Tw Cen MT"/>
              </a:rPr>
              <a:t>Lindströ</a:t>
            </a:r>
            <a:r>
              <a:rPr lang="hu-HU" sz="2900" dirty="0" err="1" smtClean="0">
                <a:solidFill>
                  <a:srgbClr val="000000"/>
                </a:solidFill>
                <a:latin typeface="Tw Cen MT"/>
              </a:rPr>
              <a:t>m</a:t>
            </a:r>
            <a:r>
              <a:rPr lang="hu-HU" sz="2900" dirty="0" smtClean="0">
                <a:solidFill>
                  <a:srgbClr val="000000"/>
                </a:solidFill>
                <a:latin typeface="Tw Cen MT"/>
              </a:rPr>
              <a:t> 2008)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400" strike="noStrike">
                <a:solidFill>
                  <a:srgbClr val="775F55"/>
                </a:solidFill>
                <a:latin typeface="Tw Cen MT"/>
              </a:rPr>
              <a:t>Our results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357120" y="157176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Women’s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brains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…</a:t>
            </a:r>
            <a:endParaRPr/>
          </a:p>
          <a:p>
            <a:pPr lvl="1">
              <a:lnSpc>
                <a:spcPct val="100000"/>
              </a:lnSpc>
              <a:buSzPct val="70000"/>
              <a:buFont typeface="Arial" pitchFamily="34" charset="0"/>
              <a:buChar char="•"/>
            </a:pP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…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have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more </a:t>
            </a:r>
            <a:r>
              <a:rPr lang="hu-HU" sz="2600" b="1" strike="noStrike" dirty="0" err="1">
                <a:solidFill>
                  <a:srgbClr val="000000"/>
                </a:solidFill>
                <a:latin typeface="Tw Cen MT"/>
              </a:rPr>
              <a:t>edges</a:t>
            </a:r>
            <a:r>
              <a:rPr lang="hu-HU" sz="26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on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general</a:t>
            </a:r>
            <a:endParaRPr/>
          </a:p>
          <a:p>
            <a:pPr lvl="2">
              <a:lnSpc>
                <a:spcPct val="100000"/>
              </a:lnSpc>
              <a:buSzPct val="75000"/>
              <a:buFont typeface="Arial" pitchFamily="34" charset="0"/>
              <a:buChar char="•"/>
            </a:pPr>
            <a:r>
              <a:rPr lang="hu-HU" sz="2300" strike="noStrike" dirty="0" err="1">
                <a:solidFill>
                  <a:srgbClr val="000000"/>
                </a:solidFill>
                <a:latin typeface="Tw Cen MT"/>
              </a:rPr>
              <a:t>Denser</a:t>
            </a:r>
            <a:r>
              <a:rPr lang="hu-HU" sz="23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300" strike="noStrike" dirty="0" err="1">
                <a:solidFill>
                  <a:srgbClr val="000000"/>
                </a:solidFill>
                <a:latin typeface="Tw Cen MT"/>
              </a:rPr>
              <a:t>network</a:t>
            </a:r>
            <a:endParaRPr/>
          </a:p>
        </p:txBody>
      </p:sp>
      <p:pic>
        <p:nvPicPr>
          <p:cNvPr id="125" name="Picture 3"/>
          <p:cNvPicPr/>
          <p:nvPr/>
        </p:nvPicPr>
        <p:blipFill>
          <a:blip r:embed="rId2"/>
          <a:stretch/>
        </p:blipFill>
        <p:spPr>
          <a:xfrm>
            <a:off x="2143080" y="3071880"/>
            <a:ext cx="4785840" cy="361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400" strike="noStrike">
                <a:solidFill>
                  <a:srgbClr val="775F55"/>
                </a:solidFill>
                <a:latin typeface="Tw Cen MT"/>
              </a:rPr>
              <a:t>Our results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642960" y="164304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…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have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a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larger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minimum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bisection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width</a:t>
            </a:r>
            <a:endParaRPr/>
          </a:p>
          <a:p>
            <a:pPr lvl="1">
              <a:lnSpc>
                <a:spcPct val="100000"/>
              </a:lnSpc>
              <a:buSzPct val="70000"/>
              <a:buFont typeface="Arial" pitchFamily="34" charset="0"/>
              <a:buChar char="•"/>
            </a:pP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The minimum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bisection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≈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separates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the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2 </a:t>
            </a:r>
            <a:r>
              <a:rPr lang="hu-HU" sz="2600" strike="noStrike" dirty="0" err="1" smtClean="0">
                <a:solidFill>
                  <a:srgbClr val="000000"/>
                </a:solidFill>
                <a:latin typeface="Tw Cen MT"/>
              </a:rPr>
              <a:t>hemispheres</a:t>
            </a:r>
            <a:endParaRPr/>
          </a:p>
        </p:txBody>
      </p:sp>
      <p:pic>
        <p:nvPicPr>
          <p:cNvPr id="128" name="Picture 3"/>
          <p:cNvPicPr/>
          <p:nvPr/>
        </p:nvPicPr>
        <p:blipFill>
          <a:blip r:embed="rId3"/>
          <a:stretch/>
        </p:blipFill>
        <p:spPr>
          <a:xfrm>
            <a:off x="1285920" y="3186000"/>
            <a:ext cx="6500520" cy="3457440"/>
          </a:xfrm>
          <a:prstGeom prst="rect">
            <a:avLst/>
          </a:prstGeom>
          <a:ln>
            <a:noFill/>
          </a:ln>
        </p:spPr>
      </p:pic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571472" y="2643182"/>
          <a:ext cx="4938713" cy="688975"/>
        </p:xfrm>
        <a:graphic>
          <a:graphicData uri="http://schemas.openxmlformats.org/presentationml/2006/ole">
            <p:oleObj spid="_x0000_s1026" name="Equation" r:id="rId4" imgW="20062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400" strike="noStrike">
                <a:solidFill>
                  <a:srgbClr val="775F55"/>
                </a:solidFill>
                <a:latin typeface="Tw Cen MT"/>
              </a:rPr>
              <a:t>Our results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642960" y="164304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…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are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better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expander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graphs</a:t>
            </a:r>
            <a:endParaRPr/>
          </a:p>
          <a:p>
            <a:pPr lvl="1">
              <a:lnSpc>
                <a:spcPct val="100000"/>
              </a:lnSpc>
              <a:buSzPct val="70000"/>
              <a:buFont typeface="Arial" pitchFamily="34" charset="0"/>
              <a:buChar char="•"/>
            </a:pP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Node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groups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have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more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neighbors</a:t>
            </a:r>
            <a:endParaRPr/>
          </a:p>
        </p:txBody>
      </p:sp>
      <p:pic>
        <p:nvPicPr>
          <p:cNvPr id="131" name="Picture 2"/>
          <p:cNvPicPr/>
          <p:nvPr/>
        </p:nvPicPr>
        <p:blipFill>
          <a:blip r:embed="rId2"/>
          <a:stretch/>
        </p:blipFill>
        <p:spPr>
          <a:xfrm>
            <a:off x="1928880" y="2786040"/>
            <a:ext cx="5357520" cy="3907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400" strike="noStrike">
                <a:solidFill>
                  <a:srgbClr val="775F55"/>
                </a:solidFill>
                <a:latin typeface="Tw Cen MT"/>
              </a:rPr>
              <a:t>Our results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642960" y="164304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…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have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more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spanning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trees</a:t>
            </a:r>
            <a:endParaRPr/>
          </a:p>
        </p:txBody>
      </p:sp>
      <p:pic>
        <p:nvPicPr>
          <p:cNvPr id="134" name="Picture 2"/>
          <p:cNvPicPr/>
          <p:nvPr/>
        </p:nvPicPr>
        <p:blipFill>
          <a:blip r:embed="rId3"/>
          <a:stretch/>
        </p:blipFill>
        <p:spPr>
          <a:xfrm>
            <a:off x="1000080" y="2857320"/>
            <a:ext cx="7090920" cy="3636720"/>
          </a:xfrm>
          <a:prstGeom prst="rect">
            <a:avLst/>
          </a:prstGeom>
          <a:ln>
            <a:noFill/>
          </a:ln>
        </p:spPr>
      </p:pic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5500694" y="1928802"/>
          <a:ext cx="3130801" cy="1144594"/>
        </p:xfrm>
        <a:graphic>
          <a:graphicData uri="http://schemas.openxmlformats.org/presentationml/2006/ole">
            <p:oleObj spid="_x0000_s2050" name="Equation" r:id="rId4" imgW="1180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400" strike="noStrike">
                <a:solidFill>
                  <a:srgbClr val="775F55"/>
                </a:solidFill>
                <a:latin typeface="Tw Cen MT"/>
              </a:rPr>
              <a:t>Conclusion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First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application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of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graph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theory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on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brain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graphs</a:t>
            </a:r>
            <a:endParaRPr/>
          </a:p>
          <a:p>
            <a:pPr lvl="1">
              <a:lnSpc>
                <a:spcPct val="100000"/>
              </a:lnSpc>
              <a:buSzPct val="70000"/>
              <a:buFont typeface="Arial" pitchFamily="34" charset="0"/>
              <a:buChar char="•"/>
            </a:pP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(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as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opposed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to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network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600" strike="noStrike" dirty="0" err="1">
                <a:solidFill>
                  <a:srgbClr val="000000"/>
                </a:solidFill>
                <a:latin typeface="Tw Cen MT"/>
              </a:rPr>
              <a:t>science</a:t>
            </a:r>
            <a:r>
              <a:rPr lang="hu-HU" sz="2600" strike="noStrike" dirty="0">
                <a:solidFill>
                  <a:srgbClr val="000000"/>
                </a:solidFill>
                <a:latin typeface="Tw Cen MT"/>
              </a:rPr>
              <a:t>)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Women’s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brain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graphs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: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denser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and more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effective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networks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Not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explained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solely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by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the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physical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size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of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the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brain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400" b="1" strike="noStrike">
                <a:solidFill>
                  <a:srgbClr val="775F55"/>
                </a:solidFill>
                <a:latin typeface="Tw Cen MT"/>
              </a:rPr>
              <a:t>Thank you </a:t>
            </a:r>
            <a:r>
              <a:rPr lang="hu-HU" sz="4400" strike="noStrike">
                <a:solidFill>
                  <a:srgbClr val="775F55"/>
                </a:solidFill>
                <a:latin typeface="Tw Cen MT"/>
              </a:rPr>
              <a:t>for your attention!</a:t>
            </a:r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571320" y="5429160"/>
            <a:ext cx="80722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trike="noStrike">
                <a:solidFill>
                  <a:srgbClr val="000000"/>
                </a:solidFill>
                <a:latin typeface="Tw Cen MT"/>
              </a:rPr>
              <a:t>Szalkai B, Varga B, Grolmusz V (2015) </a:t>
            </a:r>
            <a:r>
              <a:rPr lang="hu-HU" b="1" strike="noStrike">
                <a:solidFill>
                  <a:srgbClr val="000000"/>
                </a:solidFill>
                <a:latin typeface="Tw Cen MT"/>
              </a:rPr>
              <a:t>Graph Theoretical Analysis Reveals: Women’s Brains Are Better Connected than Men’s</a:t>
            </a:r>
            <a:r>
              <a:rPr lang="hu-HU" strike="noStrike">
                <a:solidFill>
                  <a:srgbClr val="000000"/>
                </a:solidFill>
                <a:latin typeface="Tw Cen MT"/>
              </a:rPr>
              <a:t>. </a:t>
            </a:r>
            <a:r>
              <a:rPr lang="hu-HU" i="1" strike="noStrike">
                <a:solidFill>
                  <a:srgbClr val="000000"/>
                </a:solidFill>
                <a:latin typeface="Tw Cen MT"/>
              </a:rPr>
              <a:t>PLoS ONE</a:t>
            </a:r>
            <a:r>
              <a:rPr lang="hu-HU" strike="noStrike">
                <a:solidFill>
                  <a:srgbClr val="000000"/>
                </a:solidFill>
                <a:latin typeface="Tw Cen MT"/>
              </a:rPr>
              <a:t> 10(7): e0130045.doi: 10.1371/journal.pone.0130045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39" name="Picture 2"/>
          <p:cNvPicPr/>
          <p:nvPr/>
        </p:nvPicPr>
        <p:blipFill>
          <a:blip r:embed="rId2"/>
          <a:stretch/>
        </p:blipFill>
        <p:spPr>
          <a:xfrm>
            <a:off x="3281400" y="1941480"/>
            <a:ext cx="2580840" cy="29808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3200" strike="noStrike">
                <a:solidFill>
                  <a:srgbClr val="775F55"/>
                </a:solidFill>
                <a:latin typeface="Tw Cen MT"/>
              </a:rPr>
              <a:t>The brain from a mathematical point of view</a:t>
            </a:r>
            <a:endParaRPr/>
          </a:p>
        </p:txBody>
      </p:sp>
      <p:pic>
        <p:nvPicPr>
          <p:cNvPr id="91" name="Tartalom helye 3"/>
          <p:cNvPicPr/>
          <p:nvPr/>
        </p:nvPicPr>
        <p:blipFill>
          <a:blip r:embed="rId2"/>
          <a:stretch/>
        </p:blipFill>
        <p:spPr>
          <a:xfrm>
            <a:off x="2143080" y="2000160"/>
            <a:ext cx="4897080" cy="4285800"/>
          </a:xfrm>
          <a:prstGeom prst="rect">
            <a:avLst/>
          </a:prstGeom>
          <a:ln>
            <a:noFill/>
          </a:ln>
        </p:spPr>
      </p:pic>
      <p:sp>
        <p:nvSpPr>
          <p:cNvPr id="92" name="CustomShape 2"/>
          <p:cNvSpPr/>
          <p:nvPr/>
        </p:nvSpPr>
        <p:spPr>
          <a:xfrm>
            <a:off x="168120" y="1714320"/>
            <a:ext cx="53992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400" strike="noStrike">
                <a:solidFill>
                  <a:srgbClr val="000000"/>
                </a:solidFill>
                <a:latin typeface="Tw Cen MT"/>
              </a:rPr>
              <a:t>Connectome: nodes=neurons, edges=axons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3200" strike="noStrike">
                <a:solidFill>
                  <a:srgbClr val="775F55"/>
                </a:solidFill>
                <a:latin typeface="Tw Cen MT"/>
              </a:rPr>
              <a:t>The brain from a mathematical point of view</a:t>
            </a:r>
            <a:endParaRPr/>
          </a:p>
        </p:txBody>
      </p:sp>
      <p:pic>
        <p:nvPicPr>
          <p:cNvPr id="94" name="Tartalom helye 3"/>
          <p:cNvPicPr/>
          <p:nvPr/>
        </p:nvPicPr>
        <p:blipFill>
          <a:blip r:embed="rId2"/>
          <a:stretch/>
        </p:blipFill>
        <p:spPr>
          <a:xfrm>
            <a:off x="2143080" y="2000160"/>
            <a:ext cx="4897080" cy="4285800"/>
          </a:xfrm>
          <a:prstGeom prst="rect">
            <a:avLst/>
          </a:prstGeom>
          <a:ln>
            <a:noFill/>
          </a:ln>
        </p:spPr>
      </p:pic>
      <p:sp>
        <p:nvSpPr>
          <p:cNvPr id="95" name="CustomShape 2"/>
          <p:cNvSpPr/>
          <p:nvPr/>
        </p:nvSpPr>
        <p:spPr>
          <a:xfrm>
            <a:off x="3357720" y="2286000"/>
            <a:ext cx="999720" cy="928440"/>
          </a:xfrm>
          <a:prstGeom prst="ellipse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96" name="CustomShape 3"/>
          <p:cNvSpPr/>
          <p:nvPr/>
        </p:nvSpPr>
        <p:spPr>
          <a:xfrm>
            <a:off x="5000760" y="2357280"/>
            <a:ext cx="999720" cy="92844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4"/>
          <p:cNvSpPr/>
          <p:nvPr/>
        </p:nvSpPr>
        <p:spPr>
          <a:xfrm>
            <a:off x="5857920" y="4857840"/>
            <a:ext cx="999720" cy="928440"/>
          </a:xfrm>
          <a:prstGeom prst="ellipse">
            <a:avLst/>
          </a:prstGeom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8" name="CustomShape 5"/>
          <p:cNvSpPr/>
          <p:nvPr/>
        </p:nvSpPr>
        <p:spPr>
          <a:xfrm>
            <a:off x="6072120" y="3643200"/>
            <a:ext cx="856800" cy="856800"/>
          </a:xfrm>
          <a:prstGeom prst="ellipse">
            <a:avLst/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99" name="CustomShape 6"/>
          <p:cNvSpPr/>
          <p:nvPr/>
        </p:nvSpPr>
        <p:spPr>
          <a:xfrm>
            <a:off x="2214720" y="4214880"/>
            <a:ext cx="999720" cy="92844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7"/>
          <p:cNvSpPr/>
          <p:nvPr/>
        </p:nvSpPr>
        <p:spPr>
          <a:xfrm>
            <a:off x="3500280" y="3500280"/>
            <a:ext cx="1499760" cy="1356840"/>
          </a:xfrm>
          <a:prstGeom prst="ellipse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01" name="CustomShape 8"/>
          <p:cNvSpPr/>
          <p:nvPr/>
        </p:nvSpPr>
        <p:spPr>
          <a:xfrm>
            <a:off x="4286160" y="5072040"/>
            <a:ext cx="999720" cy="928440"/>
          </a:xfrm>
          <a:prstGeom prst="ellipse">
            <a:avLst/>
          </a:prstGeom>
          <a:ln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02" name="CustomShape 9"/>
          <p:cNvSpPr/>
          <p:nvPr/>
        </p:nvSpPr>
        <p:spPr>
          <a:xfrm>
            <a:off x="2786040" y="5357880"/>
            <a:ext cx="856800" cy="856800"/>
          </a:xfrm>
          <a:prstGeom prst="ellipse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03" name="CustomShape 10"/>
          <p:cNvSpPr/>
          <p:nvPr/>
        </p:nvSpPr>
        <p:spPr>
          <a:xfrm>
            <a:off x="253080" y="1714320"/>
            <a:ext cx="89823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strike="noStrike" dirty="0" err="1">
                <a:solidFill>
                  <a:srgbClr val="000000"/>
                </a:solidFill>
                <a:latin typeface="Tw Cen MT"/>
              </a:rPr>
              <a:t>Macro-scale</a:t>
            </a:r>
            <a:r>
              <a:rPr lang="hu-HU" sz="20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000" strike="noStrike" dirty="0" err="1">
                <a:solidFill>
                  <a:srgbClr val="000000"/>
                </a:solidFill>
                <a:latin typeface="Tw Cen MT"/>
              </a:rPr>
              <a:t>connectome</a:t>
            </a:r>
            <a:r>
              <a:rPr lang="hu-HU" sz="2000" strike="noStrike" dirty="0">
                <a:solidFill>
                  <a:srgbClr val="000000"/>
                </a:solidFill>
                <a:latin typeface="Tw Cen MT"/>
              </a:rPr>
              <a:t>: </a:t>
            </a:r>
            <a:r>
              <a:rPr lang="hu-HU" sz="2000" strike="noStrike" dirty="0" err="1">
                <a:solidFill>
                  <a:srgbClr val="000000"/>
                </a:solidFill>
                <a:latin typeface="Tw Cen MT"/>
              </a:rPr>
              <a:t>nodes</a:t>
            </a:r>
            <a:r>
              <a:rPr lang="hu-HU" sz="2000" strike="noStrike" dirty="0">
                <a:solidFill>
                  <a:srgbClr val="000000"/>
                </a:solidFill>
                <a:latin typeface="Tw Cen MT"/>
              </a:rPr>
              <a:t>=</a:t>
            </a:r>
            <a:r>
              <a:rPr lang="hu-HU" sz="2000" strike="noStrike" dirty="0" err="1">
                <a:solidFill>
                  <a:srgbClr val="000000"/>
                </a:solidFill>
                <a:latin typeface="Tw Cen MT"/>
              </a:rPr>
              <a:t>ROIs</a:t>
            </a:r>
            <a:r>
              <a:rPr lang="hu-HU" sz="2000" strike="noStrike" dirty="0">
                <a:solidFill>
                  <a:srgbClr val="000000"/>
                </a:solidFill>
                <a:latin typeface="Tw Cen MT"/>
              </a:rPr>
              <a:t> (</a:t>
            </a:r>
            <a:r>
              <a:rPr lang="hu-HU" sz="2000" strike="noStrike" dirty="0" err="1">
                <a:solidFill>
                  <a:srgbClr val="000000"/>
                </a:solidFill>
                <a:latin typeface="Tw Cen MT"/>
              </a:rPr>
              <a:t>regions</a:t>
            </a:r>
            <a:r>
              <a:rPr lang="hu-HU" sz="2000" strike="noStrike" dirty="0">
                <a:solidFill>
                  <a:srgbClr val="000000"/>
                </a:solidFill>
                <a:latin typeface="Tw Cen MT"/>
              </a:rPr>
              <a:t> of interest), </a:t>
            </a:r>
            <a:r>
              <a:rPr lang="hu-HU" sz="2000" strike="noStrike" dirty="0" err="1">
                <a:solidFill>
                  <a:srgbClr val="000000"/>
                </a:solidFill>
                <a:latin typeface="Tw Cen MT"/>
              </a:rPr>
              <a:t>edges</a:t>
            </a:r>
            <a:r>
              <a:rPr lang="hu-HU" sz="2000" strike="noStrike" dirty="0">
                <a:solidFill>
                  <a:srgbClr val="000000"/>
                </a:solidFill>
                <a:latin typeface="Tw Cen MT"/>
              </a:rPr>
              <a:t>=</a:t>
            </a:r>
            <a:r>
              <a:rPr lang="hu-HU" sz="2000" strike="noStrike" dirty="0" err="1">
                <a:solidFill>
                  <a:srgbClr val="000000"/>
                </a:solidFill>
                <a:latin typeface="Tw Cen MT"/>
              </a:rPr>
              <a:t>axons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Computing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a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macro-scale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connectome</a:t>
            </a:r>
            <a:endParaRPr sz="1600"/>
          </a:p>
        </p:txBody>
      </p:sp>
      <p:sp>
        <p:nvSpPr>
          <p:cNvPr id="10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Diffusion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 MRI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scan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Segmentation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Parcellation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Tractography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Graph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construction</a:t>
            </a:r>
            <a:endParaRPr/>
          </a:p>
        </p:txBody>
      </p:sp>
      <p:pic>
        <p:nvPicPr>
          <p:cNvPr id="106" name="Picture 2"/>
          <p:cNvPicPr/>
          <p:nvPr/>
        </p:nvPicPr>
        <p:blipFill>
          <a:blip r:embed="rId2"/>
          <a:stretch/>
        </p:blipFill>
        <p:spPr>
          <a:xfrm>
            <a:off x="5000760" y="2786582"/>
            <a:ext cx="4142880" cy="414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Computing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a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macro-scale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connectome</a:t>
            </a:r>
            <a:endParaRPr sz="1600"/>
          </a:p>
        </p:txBody>
      </p:sp>
      <p:sp>
        <p:nvSpPr>
          <p:cNvPr id="108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Diffusion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MRI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scan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Segmentation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Parcellation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Tractography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Graph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construction</a:t>
            </a:r>
            <a:endParaRPr/>
          </a:p>
        </p:txBody>
      </p:sp>
      <p:pic>
        <p:nvPicPr>
          <p:cNvPr id="109" name="Picture 2"/>
          <p:cNvPicPr/>
          <p:nvPr/>
        </p:nvPicPr>
        <p:blipFill>
          <a:blip r:embed="rId2"/>
          <a:stretch/>
        </p:blipFill>
        <p:spPr>
          <a:xfrm>
            <a:off x="4286160" y="3786120"/>
            <a:ext cx="4285800" cy="2599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Computing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a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macro-scale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connectome</a:t>
            </a:r>
            <a:endParaRPr sz="1600"/>
          </a:p>
        </p:txBody>
      </p:sp>
      <p:sp>
        <p:nvSpPr>
          <p:cNvPr id="11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Diffusion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MRI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scan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Segmentation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Parcellation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Tractography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Graph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construction</a:t>
            </a:r>
            <a:endParaRPr/>
          </a:p>
        </p:txBody>
      </p:sp>
      <p:pic>
        <p:nvPicPr>
          <p:cNvPr id="112" name="Picture 2"/>
          <p:cNvPicPr/>
          <p:nvPr/>
        </p:nvPicPr>
        <p:blipFill>
          <a:blip r:embed="rId2"/>
          <a:stretch/>
        </p:blipFill>
        <p:spPr>
          <a:xfrm>
            <a:off x="4244040" y="3857942"/>
            <a:ext cx="4899600" cy="3071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Computing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a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macro-scale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connectome</a:t>
            </a:r>
            <a:endParaRPr sz="1600"/>
          </a:p>
        </p:txBody>
      </p:sp>
      <p:sp>
        <p:nvSpPr>
          <p:cNvPr id="114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Diffusion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MRI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scan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Segmentation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Parcellation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Tractography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Graph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construction</a:t>
            </a:r>
            <a:endParaRPr/>
          </a:p>
        </p:txBody>
      </p:sp>
      <p:pic>
        <p:nvPicPr>
          <p:cNvPr id="115" name="Picture 2"/>
          <p:cNvPicPr/>
          <p:nvPr/>
        </p:nvPicPr>
        <p:blipFill>
          <a:blip r:embed="rId2"/>
          <a:stretch/>
        </p:blipFill>
        <p:spPr>
          <a:xfrm>
            <a:off x="4572000" y="3442252"/>
            <a:ext cx="4571640" cy="342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Computing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a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macro-scale</a:t>
            </a:r>
            <a:r>
              <a:rPr lang="hu-HU" sz="4000" strike="noStrike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hu-HU" sz="4000" strike="noStrike" dirty="0" err="1">
                <a:solidFill>
                  <a:srgbClr val="775F55"/>
                </a:solidFill>
                <a:latin typeface="Tw Cen MT"/>
              </a:rPr>
              <a:t>connectome</a:t>
            </a:r>
            <a:endParaRPr sz="1600"/>
          </a:p>
        </p:txBody>
      </p:sp>
      <p:sp>
        <p:nvSpPr>
          <p:cNvPr id="11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Diffusion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MRI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scan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Segmentation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Parcellation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Tractography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Graph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construction</a:t>
            </a:r>
            <a:endParaRPr/>
          </a:p>
        </p:txBody>
      </p:sp>
      <p:pic>
        <p:nvPicPr>
          <p:cNvPr id="118" name="Picture 2"/>
          <p:cNvPicPr/>
          <p:nvPr/>
        </p:nvPicPr>
        <p:blipFill>
          <a:blip r:embed="rId2"/>
          <a:stretch/>
        </p:blipFill>
        <p:spPr>
          <a:xfrm>
            <a:off x="4322880" y="3572280"/>
            <a:ext cx="4821120" cy="3285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u-HU" sz="4400" strike="noStrike" dirty="0" err="1">
                <a:solidFill>
                  <a:srgbClr val="775F55"/>
                </a:solidFill>
                <a:latin typeface="Tw Cen MT"/>
              </a:rPr>
              <a:t>Materials</a:t>
            </a:r>
            <a:r>
              <a:rPr lang="hu-HU" sz="4400" strike="noStrike" dirty="0">
                <a:solidFill>
                  <a:srgbClr val="775F55"/>
                </a:solidFill>
                <a:latin typeface="Tw Cen MT"/>
              </a:rPr>
              <a:t> and </a:t>
            </a:r>
            <a:r>
              <a:rPr lang="hu-HU" sz="4400" strike="noStrike" dirty="0" err="1">
                <a:solidFill>
                  <a:srgbClr val="775F55"/>
                </a:solidFill>
                <a:latin typeface="Tw Cen MT"/>
              </a:rPr>
              <a:t>Methods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642960" y="185724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Human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Connectome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 Project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Healthy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male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and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female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subjects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,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age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22—35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96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subjects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(52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females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and 44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males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)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83, 129, 234, 463 and 1015-node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resolutions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5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different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weight</a:t>
            </a:r>
            <a:r>
              <a:rPr lang="hu-HU" sz="2900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strike="noStrike" dirty="0" err="1">
                <a:solidFill>
                  <a:srgbClr val="000000"/>
                </a:solidFill>
                <a:latin typeface="Tw Cen MT"/>
              </a:rPr>
              <a:t>functions</a:t>
            </a:r>
            <a:endParaRPr/>
          </a:p>
          <a:p>
            <a:pPr>
              <a:lnSpc>
                <a:spcPct val="100000"/>
              </a:lnSpc>
              <a:buSzPct val="60000"/>
              <a:buFont typeface="Arial" pitchFamily="34" charset="0"/>
              <a:buChar char="•"/>
            </a:pP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Mathematical</a:t>
            </a:r>
            <a:r>
              <a:rPr lang="hu-HU" sz="2900" b="1" strike="noStrike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hu-HU" sz="2900" b="1" strike="noStrike" dirty="0" err="1">
                <a:solidFill>
                  <a:srgbClr val="000000"/>
                </a:solidFill>
                <a:latin typeface="Tw Cen MT"/>
              </a:rPr>
              <a:t>analysis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1069</TotalTime>
  <Words>274</Words>
  <Application>LibreOffice/4.4.1.2$Windows_x86 LibreOffice_project/45e2de17089c24a1fa810c8f975a7171ba4cd432</Application>
  <PresentationFormat>Diavetítés a képernyőre (4:3 oldalarány)</PresentationFormat>
  <Paragraphs>69</Paragraphs>
  <Slides>16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Office Theme</vt:lpstr>
      <vt:lpstr>Medián</vt:lpstr>
      <vt:lpstr>Microsoft Equation 3.0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Balazs</dc:creator>
  <cp:lastModifiedBy>Balazs</cp:lastModifiedBy>
  <cp:revision>41</cp:revision>
  <dcterms:created xsi:type="dcterms:W3CDTF">2016-01-12T09:13:57Z</dcterms:created>
  <dcterms:modified xsi:type="dcterms:W3CDTF">2016-04-14T19:25:26Z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Diavetítés a képernyőre (4:3 oldalarány)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